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86" r:id="rId4"/>
    <p:sldId id="258" r:id="rId5"/>
    <p:sldId id="259" r:id="rId6"/>
    <p:sldId id="288" r:id="rId7"/>
    <p:sldId id="289" r:id="rId8"/>
    <p:sldId id="290" r:id="rId9"/>
    <p:sldId id="291" r:id="rId10"/>
    <p:sldId id="292" r:id="rId11"/>
    <p:sldId id="261" r:id="rId12"/>
    <p:sldId id="262" r:id="rId13"/>
    <p:sldId id="294" r:id="rId14"/>
    <p:sldId id="295" r:id="rId15"/>
    <p:sldId id="293" r:id="rId16"/>
    <p:sldId id="296" r:id="rId17"/>
    <p:sldId id="297" r:id="rId18"/>
    <p:sldId id="298" r:id="rId19"/>
    <p:sldId id="299" r:id="rId20"/>
    <p:sldId id="300" r:id="rId21"/>
  </p:sldIdLst>
  <p:sldSz cx="12192000" cy="6858000"/>
  <p:notesSz cx="6858000" cy="9144000"/>
  <p:embeddedFontLst>
    <p:embeddedFont>
      <p:font typeface="Roboto Slab" panose="020B0604020202020204" charset="0"/>
      <p:regular r:id="rId23"/>
      <p:bold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D962BD-E82D-40DD-ADC0-9A60BB8BED14}">
  <a:tblStyle styleId="{EDD962BD-E82D-40DD-ADC0-9A60BB8BED1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8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29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06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05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86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50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698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126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6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530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85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318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71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985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03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266913" y="1360350"/>
            <a:ext cx="77431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9196833" y="619995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" name="Shape 11"/>
          <p:cNvSpPr/>
          <p:nvPr/>
        </p:nvSpPr>
        <p:spPr>
          <a:xfrm>
            <a:off x="9939167" y="56388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2" name="Shape 12"/>
          <p:cNvSpPr/>
          <p:nvPr/>
        </p:nvSpPr>
        <p:spPr>
          <a:xfrm>
            <a:off x="11770303" y="4597554"/>
            <a:ext cx="1011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3" name="Shape 13"/>
          <p:cNvSpPr/>
          <p:nvPr/>
        </p:nvSpPr>
        <p:spPr>
          <a:xfrm>
            <a:off x="11569400" y="6577875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4" name="Shape 14"/>
          <p:cNvSpPr/>
          <p:nvPr/>
        </p:nvSpPr>
        <p:spPr>
          <a:xfrm>
            <a:off x="3962967" y="633400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5" name="Shape 15"/>
          <p:cNvSpPr/>
          <p:nvPr/>
        </p:nvSpPr>
        <p:spPr>
          <a:xfrm>
            <a:off x="772845" y="337347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6" name="Shape 16"/>
          <p:cNvSpPr/>
          <p:nvPr/>
        </p:nvSpPr>
        <p:spPr>
          <a:xfrm>
            <a:off x="415791" y="791518"/>
            <a:ext cx="1692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7" name="Shape 17"/>
          <p:cNvSpPr/>
          <p:nvPr/>
        </p:nvSpPr>
        <p:spPr>
          <a:xfrm>
            <a:off x="835095" y="1339871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8" name="Shape 18"/>
          <p:cNvSpPr/>
          <p:nvPr/>
        </p:nvSpPr>
        <p:spPr>
          <a:xfrm>
            <a:off x="10806000" y="4963100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9" name="Shape 19"/>
          <p:cNvSpPr/>
          <p:nvPr/>
        </p:nvSpPr>
        <p:spPr>
          <a:xfrm>
            <a:off x="11738600" y="5654656"/>
            <a:ext cx="2536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0" name="Shape 20"/>
          <p:cNvSpPr/>
          <p:nvPr/>
        </p:nvSpPr>
        <p:spPr>
          <a:xfrm>
            <a:off x="261747" y="1990891"/>
            <a:ext cx="1011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1" name="Shape 21"/>
          <p:cNvSpPr/>
          <p:nvPr/>
        </p:nvSpPr>
        <p:spPr>
          <a:xfrm>
            <a:off x="2317400" y="271321"/>
            <a:ext cx="3384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2" name="Shape 22"/>
          <p:cNvSpPr/>
          <p:nvPr/>
        </p:nvSpPr>
        <p:spPr>
          <a:xfrm>
            <a:off x="1028878" y="2504486"/>
            <a:ext cx="1011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3" name="Shape 23"/>
          <p:cNvSpPr/>
          <p:nvPr/>
        </p:nvSpPr>
        <p:spPr>
          <a:xfrm>
            <a:off x="5695445" y="474826"/>
            <a:ext cx="101199" cy="75899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4" name="Shape 24"/>
          <p:cNvSpPr/>
          <p:nvPr/>
        </p:nvSpPr>
        <p:spPr>
          <a:xfrm>
            <a:off x="10305617" y="6127437"/>
            <a:ext cx="3384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2061367" y="2034925"/>
            <a:ext cx="77768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 b="1"/>
            </a:lvl1pPr>
            <a:lvl2pPr lvl="1" rtl="0">
              <a:spcBef>
                <a:spcPts val="0"/>
              </a:spcBef>
              <a:buSzPct val="100000"/>
              <a:defRPr sz="4800" b="1"/>
            </a:lvl2pPr>
            <a:lvl3pPr lvl="2" rtl="0">
              <a:spcBef>
                <a:spcPts val="0"/>
              </a:spcBef>
              <a:buSzPct val="100000"/>
              <a:defRPr sz="4800" b="1"/>
            </a:lvl3pPr>
            <a:lvl4pPr lvl="3" rtl="0">
              <a:spcBef>
                <a:spcPts val="0"/>
              </a:spcBef>
              <a:buSzPct val="100000"/>
              <a:defRPr sz="4800" b="1"/>
            </a:lvl4pPr>
            <a:lvl5pPr lvl="4" rtl="0">
              <a:spcBef>
                <a:spcPts val="0"/>
              </a:spcBef>
              <a:buSzPct val="100000"/>
              <a:defRPr sz="4800" b="1"/>
            </a:lvl5pPr>
            <a:lvl6pPr lvl="5" rtl="0">
              <a:spcBef>
                <a:spcPts val="0"/>
              </a:spcBef>
              <a:buSzPct val="100000"/>
              <a:defRPr sz="4800" b="1"/>
            </a:lvl6pPr>
            <a:lvl7pPr lvl="6" rtl="0">
              <a:spcBef>
                <a:spcPts val="0"/>
              </a:spcBef>
              <a:buSzPct val="100000"/>
              <a:defRPr sz="4800" b="1"/>
            </a:lvl7pPr>
            <a:lvl8pPr lvl="7" rtl="0">
              <a:spcBef>
                <a:spcPts val="0"/>
              </a:spcBef>
              <a:buSzPct val="100000"/>
              <a:defRPr sz="4800" b="1"/>
            </a:lvl8pPr>
            <a:lvl9pPr lvl="8" rtl="0">
              <a:spcBef>
                <a:spcPts val="0"/>
              </a:spcBef>
              <a:buSzPct val="100000"/>
              <a:defRPr sz="4800" b="1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2061367" y="3710548"/>
            <a:ext cx="77768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07D8B"/>
              </a:buClr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buClr>
                <a:srgbClr val="607D8B"/>
              </a:buClr>
              <a:buSzPct val="100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6243544" y="1600200"/>
            <a:ext cx="49004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600"/>
            </a:lvl1pPr>
            <a:lvl2pPr lvl="1">
              <a:spcBef>
                <a:spcPts val="0"/>
              </a:spcBef>
              <a:buSzPct val="100000"/>
              <a:defRPr sz="2600"/>
            </a:lvl2pPr>
            <a:lvl3pPr lvl="2">
              <a:spcBef>
                <a:spcPts val="0"/>
              </a:spcBef>
              <a:buSzPct val="100000"/>
              <a:defRPr sz="2600"/>
            </a:lvl3pPr>
            <a:lvl4pPr lvl="3">
              <a:spcBef>
                <a:spcPts val="0"/>
              </a:spcBef>
              <a:buSzPct val="100000"/>
              <a:defRPr sz="2600"/>
            </a:lvl4pPr>
            <a:lvl5pPr lvl="4">
              <a:spcBef>
                <a:spcPts val="0"/>
              </a:spcBef>
              <a:buSzPct val="100000"/>
              <a:defRPr sz="2600"/>
            </a:lvl5pPr>
            <a:lvl6pPr lvl="5">
              <a:spcBef>
                <a:spcPts val="0"/>
              </a:spcBef>
              <a:buSzPct val="100000"/>
              <a:defRPr sz="2600"/>
            </a:lvl6pPr>
            <a:lvl7pPr lvl="6">
              <a:spcBef>
                <a:spcPts val="0"/>
              </a:spcBef>
              <a:buSzPct val="100000"/>
              <a:defRPr sz="2600"/>
            </a:lvl7pPr>
            <a:lvl8pPr lvl="7">
              <a:spcBef>
                <a:spcPts val="0"/>
              </a:spcBef>
              <a:buSzPct val="100000"/>
              <a:defRPr sz="2600"/>
            </a:lvl8pPr>
            <a:lvl9pPr lvl="8">
              <a:spcBef>
                <a:spcPts val="0"/>
              </a:spcBef>
              <a:buSzPct val="100000"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0091EA"/>
              </a:buClr>
              <a:buSzPct val="100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CFD8DC"/>
              </a:buClr>
              <a:buSzPct val="100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CFD8DC"/>
              </a:buClr>
              <a:buSzPct val="1000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CFD8DC"/>
              </a:buClr>
              <a:buSzPct val="100000"/>
              <a:buFont typeface="Source Sans Pro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2016058" y="596900"/>
            <a:ext cx="8159883" cy="162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u-RU" sz="4400" dirty="0"/>
              <a:t>Выпускная</a:t>
            </a:r>
            <a:br>
              <a:rPr lang="ru-RU" sz="4400" dirty="0"/>
            </a:br>
            <a:r>
              <a:rPr lang="ru-RU" sz="4400" dirty="0"/>
              <a:t>Квалификационная работа</a:t>
            </a:r>
            <a:endParaRPr lang="en" sz="4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353354" y="2421236"/>
            <a:ext cx="9485289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Создание программной </a:t>
            </a:r>
            <a:r>
              <a:rPr lang="ru-RU" sz="3200" b="1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системы</a:t>
            </a:r>
            <a:r>
              <a:rPr lang="en-US" sz="3200" b="1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ru-RU" sz="3200" b="1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для </a:t>
            </a:r>
            <a:endParaRPr lang="en-US" sz="3200" b="1" dirty="0" smtClean="0">
              <a:solidFill>
                <a:srgbClr val="00B050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algn="ctr"/>
            <a:r>
              <a:rPr lang="ru-RU" sz="3200" b="1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установления UDP-туннеля </a:t>
            </a:r>
            <a:endParaRPr lang="en-US" sz="3200" b="1" dirty="0" smtClean="0">
              <a:solidFill>
                <a:srgbClr val="00B050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algn="ctr"/>
            <a:r>
              <a:rPr lang="ru-RU" sz="3200" b="1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между двумя компьютерами </a:t>
            </a:r>
          </a:p>
          <a:p>
            <a:pPr algn="ctr"/>
            <a:r>
              <a:rPr lang="ru-RU" sz="3200" b="1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находящихся за </a:t>
            </a:r>
            <a:r>
              <a:rPr lang="ru-RU" sz="3200" b="1" dirty="0" err="1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Network</a:t>
            </a:r>
            <a:r>
              <a:rPr lang="ru-RU" sz="3200" b="1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 A</a:t>
            </a:r>
            <a:r>
              <a:rPr lang="en-US" sz="3200" b="1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d</a:t>
            </a:r>
            <a:r>
              <a:rPr lang="ru-RU" sz="3200" b="1" dirty="0" err="1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dress</a:t>
            </a:r>
            <a:r>
              <a:rPr lang="ru-RU" sz="3200" b="1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ru-RU" sz="3200" b="1" dirty="0" err="1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</a:rPr>
              <a:t>Translation</a:t>
            </a:r>
            <a:endParaRPr lang="ru-RU" sz="32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36418" y="5431135"/>
            <a:ext cx="442608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1600" b="1" dirty="0" err="1">
                <a:ln w="0"/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Бесленеев</a:t>
            </a:r>
            <a:r>
              <a:rPr lang="ru-RU" sz="1600" b="1" dirty="0">
                <a:ln w="0"/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 Станислав Борисович</a:t>
            </a:r>
          </a:p>
          <a:p>
            <a:pPr algn="just">
              <a:lnSpc>
                <a:spcPct val="150000"/>
              </a:lnSpc>
            </a:pPr>
            <a:r>
              <a:rPr lang="ru-RU" sz="1600" b="1" dirty="0">
                <a:ln w="0"/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Группа: П-141</a:t>
            </a:r>
          </a:p>
          <a:p>
            <a:pPr algn="just">
              <a:lnSpc>
                <a:spcPct val="150000"/>
              </a:lnSpc>
            </a:pPr>
            <a:r>
              <a:rPr lang="ru-RU" sz="1600" b="1" dirty="0">
                <a:ln w="0"/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Руководитель: Антонова К. С.</a:t>
            </a:r>
          </a:p>
          <a:p>
            <a:pPr>
              <a:lnSpc>
                <a:spcPct val="150000"/>
              </a:lnSpc>
            </a:pPr>
            <a:endParaRPr lang="ru-RU" sz="1600" b="1" dirty="0">
              <a:ln w="0"/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1139691" y="120749"/>
            <a:ext cx="98691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ru-RU" sz="4000" b="1" dirty="0" smtClean="0"/>
              <a:t>Принцип работы </a:t>
            </a:r>
            <a:r>
              <a:rPr lang="en-US" sz="4000" b="1" dirty="0" smtClean="0"/>
              <a:t>STUN </a:t>
            </a:r>
            <a:r>
              <a:rPr lang="ru-RU" sz="4000" b="1" dirty="0" smtClean="0"/>
              <a:t>сервера</a:t>
            </a:r>
            <a:endParaRPr lang="en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75468" y="3245677"/>
            <a:ext cx="112165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latin typeface="Roboto Slab" panose="020B0604020202020204" charset="0"/>
                <a:ea typeface="Roboto Slab" panose="020B0604020202020204" charset="0"/>
              </a:rPr>
              <a:t>Принцип работы сервера очень прост. </a:t>
            </a:r>
          </a:p>
          <a:p>
            <a:r>
              <a:rPr lang="ru-RU" sz="4000" b="1" dirty="0" smtClean="0">
                <a:latin typeface="Roboto Slab" panose="020B0604020202020204" charset="0"/>
                <a:ea typeface="Roboto Slab" panose="020B0604020202020204" charset="0"/>
              </a:rPr>
              <a:t>При получения запроса от клиента</a:t>
            </a:r>
          </a:p>
          <a:p>
            <a:r>
              <a:rPr lang="ru-RU" sz="4000" b="1" dirty="0" smtClean="0">
                <a:latin typeface="Roboto Slab" panose="020B0604020202020204" charset="0"/>
                <a:ea typeface="Roboto Slab" panose="020B0604020202020204" charset="0"/>
              </a:rPr>
              <a:t>сервер смотрит </a:t>
            </a:r>
            <a:r>
              <a:rPr lang="en-US" sz="4000" b="1" dirty="0" smtClean="0">
                <a:latin typeface="Roboto Slab" panose="020B0604020202020204" charset="0"/>
                <a:ea typeface="Roboto Slab" panose="020B0604020202020204" charset="0"/>
              </a:rPr>
              <a:t>IP </a:t>
            </a:r>
            <a:r>
              <a:rPr lang="ru-RU" sz="4000" b="1" dirty="0" smtClean="0">
                <a:latin typeface="Roboto Slab" panose="020B0604020202020204" charset="0"/>
                <a:ea typeface="Roboto Slab" panose="020B0604020202020204" charset="0"/>
              </a:rPr>
              <a:t>пакет, вытаскивает</a:t>
            </a:r>
          </a:p>
          <a:p>
            <a:r>
              <a:rPr lang="ru-RU" sz="4000" b="1" dirty="0" smtClean="0">
                <a:latin typeface="Roboto Slab" panose="020B0604020202020204" charset="0"/>
                <a:ea typeface="Roboto Slab" panose="020B0604020202020204" charset="0"/>
              </a:rPr>
              <a:t>от туда </a:t>
            </a:r>
            <a:r>
              <a:rPr lang="en-US" sz="4000" b="1" dirty="0" smtClean="0">
                <a:latin typeface="Roboto Slab" panose="020B0604020202020204" charset="0"/>
                <a:ea typeface="Roboto Slab" panose="020B0604020202020204" charset="0"/>
              </a:rPr>
              <a:t>IP </a:t>
            </a:r>
            <a:r>
              <a:rPr lang="ru-RU" sz="4000" b="1" dirty="0" smtClean="0">
                <a:latin typeface="Roboto Slab" panose="020B0604020202020204" charset="0"/>
                <a:ea typeface="Roboto Slab" panose="020B0604020202020204" charset="0"/>
              </a:rPr>
              <a:t>и </a:t>
            </a:r>
            <a:r>
              <a:rPr lang="en-US" sz="4000" b="1" dirty="0" smtClean="0">
                <a:latin typeface="Roboto Slab" panose="020B0604020202020204" charset="0"/>
                <a:ea typeface="Roboto Slab" panose="020B0604020202020204" charset="0"/>
              </a:rPr>
              <a:t>PORT </a:t>
            </a:r>
            <a:r>
              <a:rPr lang="ru-RU" sz="4000" b="1" dirty="0" smtClean="0">
                <a:latin typeface="Roboto Slab" panose="020B0604020202020204" charset="0"/>
                <a:ea typeface="Roboto Slab" panose="020B0604020202020204" charset="0"/>
              </a:rPr>
              <a:t>источника. И посылает</a:t>
            </a:r>
          </a:p>
          <a:p>
            <a:r>
              <a:rPr lang="ru-RU" sz="4000" b="1" dirty="0">
                <a:latin typeface="Roboto Slab" panose="020B0604020202020204" charset="0"/>
                <a:ea typeface="Roboto Slab" panose="020B0604020202020204" charset="0"/>
              </a:rPr>
              <a:t>э</a:t>
            </a:r>
            <a:r>
              <a:rPr lang="ru-RU" sz="4000" b="1" dirty="0" smtClean="0">
                <a:latin typeface="Roboto Slab" panose="020B0604020202020204" charset="0"/>
                <a:ea typeface="Roboto Slab" panose="020B0604020202020204" charset="0"/>
              </a:rPr>
              <a:t>ти данные пользователю.</a:t>
            </a:r>
            <a:endParaRPr lang="ru-RU" sz="40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00" y="1589074"/>
            <a:ext cx="1048685" cy="10486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200" y="1636179"/>
            <a:ext cx="1189400" cy="1189400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>
            <a:off x="3213100" y="1828654"/>
            <a:ext cx="63500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лево 9"/>
          <p:cNvSpPr/>
          <p:nvPr/>
        </p:nvSpPr>
        <p:spPr>
          <a:xfrm>
            <a:off x="3183550" y="2376621"/>
            <a:ext cx="6379550" cy="137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523845" y="2425552"/>
            <a:ext cx="13708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latin typeface="Roboto Slab" panose="020B0604020202020204" charset="0"/>
                <a:ea typeface="Roboto Slab" panose="020B0604020202020204" charset="0"/>
              </a:rPr>
              <a:t>Ответ</a:t>
            </a:r>
            <a:endParaRPr lang="ru-RU" sz="30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8524" y="1323774"/>
            <a:ext cx="15424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latin typeface="Roboto Slab" panose="020B0604020202020204" charset="0"/>
                <a:ea typeface="Roboto Slab" panose="020B0604020202020204" charset="0"/>
              </a:rPr>
              <a:t>Запрос</a:t>
            </a:r>
            <a:endParaRPr lang="ru-RU" sz="30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4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1192550" y="699800"/>
            <a:ext cx="98691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ru-RU" sz="4000" b="1" dirty="0" smtClean="0"/>
              <a:t>Создание программной </a:t>
            </a:r>
            <a:br>
              <a:rPr lang="ru-RU" sz="4000" b="1" dirty="0" smtClean="0"/>
            </a:br>
            <a:r>
              <a:rPr lang="ru-RU" sz="4000" b="1" dirty="0" smtClean="0"/>
              <a:t>системы</a:t>
            </a:r>
            <a:endParaRPr lang="en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62393" y="240670"/>
            <a:ext cx="14555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500" b="1" dirty="0" smtClean="0">
                <a:latin typeface="Roboto Slab" panose="020B0604020202020204" charset="0"/>
                <a:ea typeface="Roboto Slab" panose="020B0604020202020204" charset="0"/>
              </a:rPr>
              <a:t>04</a:t>
            </a:r>
            <a:endParaRPr lang="ru-RU" sz="45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02420" y="949363"/>
            <a:ext cx="1199580" cy="76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1414693" y="2235200"/>
            <a:ext cx="10642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Программная система будет состоять из нескольких частей:</a:t>
            </a:r>
          </a:p>
          <a:p>
            <a:r>
              <a:rPr lang="ru-RU" sz="24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	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1.Серверная часть.</a:t>
            </a:r>
          </a:p>
          <a:p>
            <a:r>
              <a:rPr lang="ru-RU" sz="24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	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2.Клиентская часть</a:t>
            </a:r>
          </a:p>
          <a:p>
            <a:endParaRPr lang="ru-RU" sz="2400" b="1" dirty="0" smtClean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endParaRPr lang="ru-RU" sz="24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В свою очередь, серверная часть делится на:</a:t>
            </a:r>
          </a:p>
          <a:p>
            <a:r>
              <a:rPr lang="ru-RU" sz="24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	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1.Консолью версию</a:t>
            </a:r>
          </a:p>
          <a:p>
            <a:r>
              <a:rPr lang="ru-RU" sz="24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	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2.Сервер с </a:t>
            </a:r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WEB 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интерфейсом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38" y="1715604"/>
            <a:ext cx="3725683" cy="2282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7413" y="209343"/>
            <a:ext cx="76422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Серверная часть</a:t>
            </a:r>
            <a:endParaRPr lang="ru-RU" sz="66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44" y="1715604"/>
            <a:ext cx="4476481" cy="21004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47" y="5007739"/>
            <a:ext cx="6076950" cy="1352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8386"/>
            <a:ext cx="572452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06538" y="194852"/>
            <a:ext cx="9940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Клиентская часть</a:t>
            </a:r>
            <a:endParaRPr lang="ru-RU" sz="72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144" y="2641056"/>
            <a:ext cx="4476481" cy="2100418"/>
          </a:xfrm>
          <a:prstGeom prst="rect">
            <a:avLst/>
          </a:prstGeom>
        </p:spPr>
      </p:pic>
      <p:sp>
        <p:nvSpPr>
          <p:cNvPr id="5" name="Крест 4"/>
          <p:cNvSpPr/>
          <p:nvPr/>
        </p:nvSpPr>
        <p:spPr>
          <a:xfrm>
            <a:off x="5724525" y="3246765"/>
            <a:ext cx="889000" cy="889000"/>
          </a:xfrm>
          <a:prstGeom prst="plus">
            <a:avLst>
              <a:gd name="adj" fmla="val 32576"/>
            </a:avLst>
          </a:prstGeom>
          <a:solidFill>
            <a:srgbClr val="0091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91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11238" y="385352"/>
            <a:ext cx="9940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Консольный сервер</a:t>
            </a:r>
            <a:endParaRPr lang="ru-RU" sz="72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3800" y="2540000"/>
            <a:ext cx="1038617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b="1" dirty="0" smtClean="0">
                <a:latin typeface="Roboto Slab" panose="020B0604020202020204" charset="0"/>
                <a:ea typeface="Roboto Slab" panose="020B0604020202020204" charset="0"/>
              </a:rPr>
              <a:t>Авторизация и </a:t>
            </a:r>
            <a:r>
              <a:rPr lang="ru-RU" sz="3200" b="1" dirty="0" err="1" smtClean="0">
                <a:latin typeface="Roboto Slab" panose="020B0604020202020204" charset="0"/>
                <a:ea typeface="Roboto Slab" panose="020B0604020202020204" charset="0"/>
              </a:rPr>
              <a:t>деавторизация</a:t>
            </a:r>
            <a:r>
              <a:rPr lang="ru-RU" sz="3200" b="1" dirty="0" smtClean="0">
                <a:latin typeface="Roboto Slab" panose="020B0604020202020204" charset="0"/>
                <a:ea typeface="Roboto Slab" panose="020B0604020202020204" charset="0"/>
              </a:rPr>
              <a:t> пользователей</a:t>
            </a:r>
          </a:p>
          <a:p>
            <a:endParaRPr lang="ru-RU" sz="3200" b="1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b="1" dirty="0" smtClean="0">
                <a:latin typeface="Roboto Slab" panose="020B0604020202020204" charset="0"/>
                <a:ea typeface="Roboto Slab" panose="020B0604020202020204" charset="0"/>
              </a:rPr>
              <a:t>Хранение адресов пользователей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3200" b="1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200" b="1" dirty="0" smtClean="0">
                <a:latin typeface="Roboto Slab" panose="020B0604020202020204" charset="0"/>
                <a:ea typeface="Roboto Slab" panose="020B0604020202020204" charset="0"/>
              </a:rPr>
              <a:t>Обеспечение связи между пользователями</a:t>
            </a:r>
            <a:endParaRPr lang="ru-RU" sz="32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4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862925" y="187079"/>
            <a:ext cx="10813608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ru-RU" sz="4000" b="1" dirty="0" smtClean="0"/>
              <a:t>Принцип работы сигнального сервера</a:t>
            </a:r>
            <a:endParaRPr lang="en" sz="40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44" y="1493443"/>
            <a:ext cx="1048685" cy="10486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00" y="4569879"/>
            <a:ext cx="1189400" cy="11894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0" y="4569879"/>
            <a:ext cx="1189400" cy="1189400"/>
          </a:xfrm>
          <a:prstGeom prst="rect">
            <a:avLst/>
          </a:prstGeom>
        </p:spPr>
      </p:pic>
      <p:cxnSp>
        <p:nvCxnSpPr>
          <p:cNvPr id="18" name="Прямая со стрелкой 17"/>
          <p:cNvCxnSpPr/>
          <p:nvPr/>
        </p:nvCxnSpPr>
        <p:spPr>
          <a:xfrm flipH="1" flipV="1">
            <a:off x="6593836" y="1968045"/>
            <a:ext cx="2930709" cy="2552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2173900" y="2017785"/>
            <a:ext cx="3037882" cy="2452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02120" y="1646599"/>
            <a:ext cx="2720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Мой </a:t>
            </a:r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IP:PORT</a:t>
            </a:r>
          </a:p>
          <a:p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[xx.xxx.xx.xx:1234]</a:t>
            </a:r>
          </a:p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Запрос на получения</a:t>
            </a:r>
          </a:p>
          <a:p>
            <a:r>
              <a:rPr lang="en-US" sz="18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Comp-1</a:t>
            </a:r>
            <a:endParaRPr lang="en-US" sz="18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08291" y="1646599"/>
            <a:ext cx="2720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Мой </a:t>
            </a:r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IP:PORT</a:t>
            </a:r>
          </a:p>
          <a:p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[yy.yyy.yy.yyy:5555</a:t>
            </a:r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]</a:t>
            </a:r>
          </a:p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Запрос на получения</a:t>
            </a:r>
          </a:p>
          <a:p>
            <a:r>
              <a:rPr lang="en-US" sz="18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Comp-2</a:t>
            </a:r>
            <a:endParaRPr lang="en-US" sz="18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endParaRPr lang="ru-RU" sz="1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32" name="Прямая со стрелкой 31"/>
          <p:cNvCxnSpPr/>
          <p:nvPr/>
        </p:nvCxnSpPr>
        <p:spPr>
          <a:xfrm flipH="1">
            <a:off x="2799587" y="2542128"/>
            <a:ext cx="2692400" cy="2194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>
            <a:off x="6254185" y="2549062"/>
            <a:ext cx="2610415" cy="2292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2430935">
            <a:off x="6664806" y="3194170"/>
            <a:ext cx="240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Ответ</a:t>
            </a:r>
          </a:p>
          <a:p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[yy.yyy.yy.yyy:5555]</a:t>
            </a:r>
            <a:endParaRPr lang="ru-RU" sz="1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9242207">
            <a:off x="3269273" y="2805487"/>
            <a:ext cx="2241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Ответ</a:t>
            </a:r>
          </a:p>
          <a:p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[</a:t>
            </a: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xx.xxx.xx.xx:1234]</a:t>
            </a:r>
          </a:p>
          <a:p>
            <a:endParaRPr lang="ru-RU" sz="1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54761" y="5776037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Roboto Slab" panose="020B0604020202020204" charset="0"/>
                <a:ea typeface="Roboto Slab" panose="020B0604020202020204" charset="0"/>
              </a:rPr>
              <a:t>Comp-2</a:t>
            </a:r>
            <a:endParaRPr lang="en-US" sz="2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90361" y="5911679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Roboto Slab" panose="020B0604020202020204" charset="0"/>
                <a:ea typeface="Roboto Slab" panose="020B0604020202020204" charset="0"/>
              </a:rPr>
              <a:t>Comp-1</a:t>
            </a:r>
            <a:endParaRPr lang="en-US" sz="2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01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33638" y="-109948"/>
            <a:ext cx="9940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WEB </a:t>
            </a:r>
            <a:r>
              <a:rPr lang="ru-RU" sz="60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интерфейс</a:t>
            </a:r>
            <a:endParaRPr lang="ru-RU" sz="60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18" name="548C0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550" y="861132"/>
            <a:ext cx="10839450" cy="584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51038" y="-109948"/>
            <a:ext cx="9940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Клиентская часть</a:t>
            </a:r>
            <a:endParaRPr lang="ru-RU" sz="60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06500" y="1524000"/>
            <a:ext cx="9944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Roboto Slab" panose="020B0604020202020204" charset="0"/>
                <a:ea typeface="Roboto Slab" panose="020B0604020202020204" charset="0"/>
              </a:rPr>
              <a:t>Является консольным приложением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Roboto Slab" panose="020B0604020202020204" charset="0"/>
                <a:ea typeface="Roboto Slab" panose="020B0604020202020204" charset="0"/>
              </a:rPr>
              <a:t>Обеспечивает связь с сигнальным сервером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Roboto Slab" panose="020B0604020202020204" charset="0"/>
                <a:ea typeface="Roboto Slab" panose="020B0604020202020204" charset="0"/>
              </a:rPr>
              <a:t>Работает в 2х режимах: </a:t>
            </a:r>
            <a:br>
              <a:rPr lang="ru-RU" sz="2400" b="1" dirty="0" smtClean="0">
                <a:latin typeface="Roboto Slab" panose="020B0604020202020204" charset="0"/>
                <a:ea typeface="Roboto Slab" panose="020B0604020202020204" charset="0"/>
              </a:rPr>
            </a:br>
            <a:r>
              <a:rPr lang="ru-RU" sz="2400" b="1" dirty="0" smtClean="0">
                <a:latin typeface="Roboto Slab" panose="020B0604020202020204" charset="0"/>
                <a:ea typeface="Roboto Slab" panose="020B0604020202020204" charset="0"/>
              </a:rPr>
              <a:t>	 1) Режим прямого подключения</a:t>
            </a:r>
            <a:br>
              <a:rPr lang="ru-RU" sz="2400" b="1" dirty="0" smtClean="0">
                <a:latin typeface="Roboto Slab" panose="020B0604020202020204" charset="0"/>
                <a:ea typeface="Roboto Slab" panose="020B0604020202020204" charset="0"/>
              </a:rPr>
            </a:br>
            <a:r>
              <a:rPr lang="ru-RU" sz="2400" b="1" dirty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ru-RU" sz="2400" b="1" dirty="0" smtClean="0">
                <a:latin typeface="Roboto Slab" panose="020B0604020202020204" charset="0"/>
                <a:ea typeface="Roboto Slab" panose="020B0604020202020204" charset="0"/>
              </a:rPr>
              <a:t>       2) Режим для работы с сигнальным сервером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Roboto Slab" panose="020B0604020202020204" charset="0"/>
                <a:ea typeface="Roboto Slab" panose="020B0604020202020204" charset="0"/>
              </a:rPr>
              <a:t>Устанавливает связь прямую связь между двумя устройствами подключенные к Интернет, используя метод </a:t>
            </a:r>
            <a:r>
              <a:rPr lang="en-US" sz="2400" b="1" dirty="0" smtClean="0">
                <a:latin typeface="Roboto Slab" panose="020B0604020202020204" charset="0"/>
                <a:ea typeface="Roboto Slab" panose="020B0604020202020204" charset="0"/>
              </a:rPr>
              <a:t>UDP Hole </a:t>
            </a:r>
            <a:r>
              <a:rPr lang="en-US" sz="2400" b="1" dirty="0" err="1" smtClean="0">
                <a:latin typeface="Roboto Slab" panose="020B0604020202020204" charset="0"/>
                <a:ea typeface="Roboto Slab" panose="020B0604020202020204" charset="0"/>
              </a:rPr>
              <a:t>Punhcing</a:t>
            </a:r>
            <a:endParaRPr lang="ru-RU" sz="24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6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51038" y="-109948"/>
            <a:ext cx="9940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Клиентская часть</a:t>
            </a:r>
            <a:endParaRPr lang="ru-RU" sz="60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44" y="1493443"/>
            <a:ext cx="1048685" cy="1048685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00" y="4569879"/>
            <a:ext cx="1189400" cy="118940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000" y="4569879"/>
            <a:ext cx="1189400" cy="1189400"/>
          </a:xfrm>
          <a:prstGeom prst="rect">
            <a:avLst/>
          </a:prstGeom>
        </p:spPr>
      </p:pic>
      <p:cxnSp>
        <p:nvCxnSpPr>
          <p:cNvPr id="34" name="Прямая со стрелкой 33"/>
          <p:cNvCxnSpPr/>
          <p:nvPr/>
        </p:nvCxnSpPr>
        <p:spPr>
          <a:xfrm flipH="1" flipV="1">
            <a:off x="6593836" y="1968045"/>
            <a:ext cx="2930709" cy="25520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2173900" y="2017785"/>
            <a:ext cx="3037882" cy="2452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02120" y="1646599"/>
            <a:ext cx="2720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Мой </a:t>
            </a:r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IP:PORT</a:t>
            </a:r>
          </a:p>
          <a:p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[xx.xxx.xx.xx:1234]</a:t>
            </a:r>
          </a:p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Запрос на получения</a:t>
            </a:r>
          </a:p>
          <a:p>
            <a:r>
              <a:rPr lang="en-US" sz="18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Comp-1</a:t>
            </a:r>
            <a:endParaRPr lang="en-US" sz="18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08291" y="1646599"/>
            <a:ext cx="2720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Мой </a:t>
            </a:r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IP:PORT</a:t>
            </a:r>
          </a:p>
          <a:p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[yy.yyy.yy.yyy:5555</a:t>
            </a:r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]</a:t>
            </a:r>
          </a:p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Запрос на получения</a:t>
            </a:r>
          </a:p>
          <a:p>
            <a:r>
              <a:rPr lang="en-US" sz="18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Comp-2</a:t>
            </a:r>
            <a:endParaRPr lang="en-US" sz="18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endParaRPr lang="ru-RU" sz="1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38" name="Прямая со стрелкой 37"/>
          <p:cNvCxnSpPr/>
          <p:nvPr/>
        </p:nvCxnSpPr>
        <p:spPr>
          <a:xfrm flipH="1">
            <a:off x="2799587" y="2542128"/>
            <a:ext cx="2692400" cy="2194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6254185" y="2549062"/>
            <a:ext cx="2610415" cy="2292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430935">
            <a:off x="6664806" y="3194170"/>
            <a:ext cx="2407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Ответ</a:t>
            </a:r>
          </a:p>
          <a:p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[yy.yyy.yy.yyy:5555]</a:t>
            </a:r>
            <a:endParaRPr lang="ru-RU" sz="1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9242207">
            <a:off x="3269273" y="2805487"/>
            <a:ext cx="2241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smtClean="0">
                <a:latin typeface="Roboto Slab" panose="020B0604020202020204" charset="0"/>
                <a:ea typeface="Roboto Slab" panose="020B0604020202020204" charset="0"/>
              </a:rPr>
              <a:t>Ответ</a:t>
            </a:r>
          </a:p>
          <a:p>
            <a:r>
              <a:rPr lang="en-US" sz="1800" b="1" dirty="0" smtClean="0">
                <a:latin typeface="Roboto Slab" panose="020B0604020202020204" charset="0"/>
                <a:ea typeface="Roboto Slab" panose="020B0604020202020204" charset="0"/>
              </a:rPr>
              <a:t>[</a:t>
            </a:r>
            <a:r>
              <a:rPr lang="en-US" sz="1800" b="1" dirty="0">
                <a:latin typeface="Roboto Slab" panose="020B0604020202020204" charset="0"/>
                <a:ea typeface="Roboto Slab" panose="020B0604020202020204" charset="0"/>
              </a:rPr>
              <a:t>xx.xxx.xx.xx:1234]</a:t>
            </a:r>
          </a:p>
          <a:p>
            <a:endParaRPr lang="ru-RU" sz="1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54761" y="5776037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Roboto Slab" panose="020B0604020202020204" charset="0"/>
                <a:ea typeface="Roboto Slab" panose="020B0604020202020204" charset="0"/>
              </a:rPr>
              <a:t>Comp-2</a:t>
            </a:r>
            <a:endParaRPr lang="en-US" sz="2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90361" y="5911679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Roboto Slab" panose="020B0604020202020204" charset="0"/>
                <a:ea typeface="Roboto Slab" panose="020B0604020202020204" charset="0"/>
              </a:rPr>
              <a:t>Comp-1</a:t>
            </a:r>
            <a:endParaRPr lang="en-US" sz="28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51" name="Прямая со стрелкой 50"/>
          <p:cNvCxnSpPr/>
          <p:nvPr/>
        </p:nvCxnSpPr>
        <p:spPr>
          <a:xfrm flipH="1" flipV="1">
            <a:off x="2893832" y="4911848"/>
            <a:ext cx="5843768" cy="479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/>
          <p:nvPr/>
        </p:nvCxnSpPr>
        <p:spPr>
          <a:xfrm flipV="1">
            <a:off x="2893832" y="5317678"/>
            <a:ext cx="5956757" cy="13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62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7" grpId="0"/>
      <p:bldP spid="37" grpId="1"/>
      <p:bldP spid="40" grpId="0"/>
      <p:bldP spid="40" grpId="1"/>
      <p:bldP spid="41" grpId="0"/>
      <p:bldP spid="41" grpId="1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51038" y="-109948"/>
            <a:ext cx="9940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Клиентская часть</a:t>
            </a:r>
            <a:endParaRPr lang="ru-RU" sz="60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8" name="99077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76425" y="905715"/>
            <a:ext cx="8385175" cy="55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973850" y="283436"/>
            <a:ext cx="7571700" cy="13731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4400" b="1" dirty="0" smtClean="0"/>
              <a:t>План работы</a:t>
            </a:r>
            <a:endParaRPr lang="en" sz="4400" b="1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347893" y="2686050"/>
            <a:ext cx="2562685" cy="2411174"/>
            <a:chOff x="165100" y="3117850"/>
            <a:chExt cx="2562685" cy="2411174"/>
          </a:xfrm>
        </p:grpSpPr>
        <p:sp>
          <p:nvSpPr>
            <p:cNvPr id="4" name="Овал 3"/>
            <p:cNvSpPr/>
            <p:nvPr/>
          </p:nvSpPr>
          <p:spPr>
            <a:xfrm>
              <a:off x="997870" y="3117850"/>
              <a:ext cx="1549400" cy="1549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91EA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100" y="4667250"/>
              <a:ext cx="83548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5000" b="1" dirty="0" smtClean="0">
                  <a:latin typeface="Roboto Slab" panose="020B0604020202020204" charset="0"/>
                  <a:ea typeface="Roboto Slab" panose="020B0604020202020204" charset="0"/>
                </a:rPr>
                <a:t>01</a:t>
              </a:r>
              <a:endParaRPr lang="ru-RU" sz="5000" b="1" dirty="0">
                <a:latin typeface="Roboto Slab" panose="020B0604020202020204" charset="0"/>
                <a:ea typeface="Roboto Slab" panose="020B0604020202020204" charset="0"/>
              </a:endParaRPr>
            </a:p>
          </p:txBody>
        </p:sp>
        <p:sp>
          <p:nvSpPr>
            <p:cNvPr id="12" name="Скругленный прямоугольник 11"/>
            <p:cNvSpPr/>
            <p:nvPr/>
          </p:nvSpPr>
          <p:spPr>
            <a:xfrm>
              <a:off x="1025985" y="4790162"/>
              <a:ext cx="1701800" cy="6159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>
                  <a:solidFill>
                    <a:srgbClr val="0091EA"/>
                  </a:solidFill>
                  <a:latin typeface="Roboto Slab" panose="020B0604020202020204" charset="0"/>
                  <a:ea typeface="Roboto Slab" panose="020B0604020202020204" charset="0"/>
                </a:rPr>
                <a:t>Актуальность темы</a:t>
              </a:r>
              <a:endParaRPr lang="ru-RU" b="1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3271607" y="2686050"/>
            <a:ext cx="2562685" cy="2411174"/>
            <a:chOff x="165100" y="3117850"/>
            <a:chExt cx="2562685" cy="2411174"/>
          </a:xfrm>
        </p:grpSpPr>
        <p:sp>
          <p:nvSpPr>
            <p:cNvPr id="17" name="Овал 16"/>
            <p:cNvSpPr/>
            <p:nvPr/>
          </p:nvSpPr>
          <p:spPr>
            <a:xfrm>
              <a:off x="997870" y="3117850"/>
              <a:ext cx="1549400" cy="1549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91EA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5100" y="4667250"/>
              <a:ext cx="90601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5000" b="1" dirty="0" smtClean="0">
                  <a:latin typeface="Roboto Slab" panose="020B0604020202020204" charset="0"/>
                  <a:ea typeface="Roboto Slab" panose="020B0604020202020204" charset="0"/>
                </a:rPr>
                <a:t>0</a:t>
              </a:r>
              <a:r>
                <a:rPr lang="en-US" sz="5000" b="1" dirty="0" smtClean="0">
                  <a:latin typeface="Roboto Slab" panose="020B0604020202020204" charset="0"/>
                  <a:ea typeface="Roboto Slab" panose="020B0604020202020204" charset="0"/>
                </a:rPr>
                <a:t>2</a:t>
              </a:r>
              <a:endParaRPr lang="ru-RU" sz="5000" b="1" dirty="0">
                <a:latin typeface="Roboto Slab" panose="020B0604020202020204" charset="0"/>
                <a:ea typeface="Roboto Slab" panose="020B0604020202020204" charset="0"/>
              </a:endParaRPr>
            </a:p>
          </p:txBody>
        </p:sp>
        <p:sp>
          <p:nvSpPr>
            <p:cNvPr id="19" name="Скругленный прямоугольник 18"/>
            <p:cNvSpPr/>
            <p:nvPr/>
          </p:nvSpPr>
          <p:spPr>
            <a:xfrm>
              <a:off x="1025985" y="4790162"/>
              <a:ext cx="1701800" cy="6159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>
                  <a:solidFill>
                    <a:srgbClr val="0091EA"/>
                  </a:solidFill>
                  <a:latin typeface="Roboto Slab" panose="020B0604020202020204" charset="0"/>
                  <a:ea typeface="Roboto Slab" panose="020B0604020202020204" charset="0"/>
                </a:rPr>
                <a:t>Цель</a:t>
              </a:r>
              <a:r>
                <a:rPr lang="en-US" b="1" dirty="0" smtClean="0">
                  <a:solidFill>
                    <a:srgbClr val="0091EA"/>
                  </a:solidFill>
                  <a:latin typeface="Roboto Slab" panose="020B0604020202020204" charset="0"/>
                  <a:ea typeface="Roboto Slab" panose="020B0604020202020204" charset="0"/>
                </a:rPr>
                <a:t> </a:t>
              </a:r>
              <a:r>
                <a:rPr lang="ru-RU" b="1" dirty="0" smtClean="0">
                  <a:solidFill>
                    <a:srgbClr val="0091EA"/>
                  </a:solidFill>
                  <a:latin typeface="Roboto Slab" panose="020B0604020202020204" charset="0"/>
                  <a:ea typeface="Roboto Slab" panose="020B0604020202020204" charset="0"/>
                </a:rPr>
                <a:t>и Задачи</a:t>
              </a:r>
              <a:endParaRPr lang="ru-RU" b="1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6072810" y="2686050"/>
            <a:ext cx="2562685" cy="2411174"/>
            <a:chOff x="165100" y="3117850"/>
            <a:chExt cx="2562685" cy="2411174"/>
          </a:xfrm>
        </p:grpSpPr>
        <p:sp>
          <p:nvSpPr>
            <p:cNvPr id="21" name="Овал 20"/>
            <p:cNvSpPr/>
            <p:nvPr/>
          </p:nvSpPr>
          <p:spPr>
            <a:xfrm>
              <a:off x="997870" y="3117850"/>
              <a:ext cx="1549400" cy="1549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91EA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5100" y="4667250"/>
              <a:ext cx="89960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5000" b="1" dirty="0" smtClean="0">
                  <a:latin typeface="Roboto Slab" panose="020B0604020202020204" charset="0"/>
                  <a:ea typeface="Roboto Slab" panose="020B0604020202020204" charset="0"/>
                </a:rPr>
                <a:t>0</a:t>
              </a:r>
              <a:r>
                <a:rPr lang="en-US" sz="5000" b="1" dirty="0" smtClean="0">
                  <a:latin typeface="Roboto Slab" panose="020B0604020202020204" charset="0"/>
                  <a:ea typeface="Roboto Slab" panose="020B0604020202020204" charset="0"/>
                </a:rPr>
                <a:t>3</a:t>
              </a:r>
              <a:endParaRPr lang="ru-RU" sz="5000" b="1" dirty="0">
                <a:latin typeface="Roboto Slab" panose="020B0604020202020204" charset="0"/>
                <a:ea typeface="Roboto Slab" panose="020B0604020202020204" charset="0"/>
              </a:endParaRPr>
            </a:p>
          </p:txBody>
        </p:sp>
        <p:sp>
          <p:nvSpPr>
            <p:cNvPr id="23" name="Скругленный прямоугольник 22"/>
            <p:cNvSpPr/>
            <p:nvPr/>
          </p:nvSpPr>
          <p:spPr>
            <a:xfrm>
              <a:off x="1025985" y="4790162"/>
              <a:ext cx="1701800" cy="6159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>
                  <a:solidFill>
                    <a:srgbClr val="0091EA"/>
                  </a:solidFill>
                  <a:latin typeface="Roboto Slab" panose="020B0604020202020204" charset="0"/>
                  <a:ea typeface="Roboto Slab" panose="020B0604020202020204" charset="0"/>
                </a:rPr>
                <a:t>Теоретическая часть</a:t>
              </a:r>
              <a:endParaRPr lang="ru-RU" b="1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8826281" y="2686050"/>
            <a:ext cx="2562685" cy="2411174"/>
            <a:chOff x="165100" y="3117850"/>
            <a:chExt cx="2562685" cy="2411174"/>
          </a:xfrm>
        </p:grpSpPr>
        <p:sp>
          <p:nvSpPr>
            <p:cNvPr id="25" name="Овал 24"/>
            <p:cNvSpPr/>
            <p:nvPr/>
          </p:nvSpPr>
          <p:spPr>
            <a:xfrm>
              <a:off x="997870" y="3117850"/>
              <a:ext cx="1549400" cy="15494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91EA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5100" y="4667250"/>
              <a:ext cx="91242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5000" b="1" dirty="0" smtClean="0">
                  <a:latin typeface="Roboto Slab" panose="020B0604020202020204" charset="0"/>
                  <a:ea typeface="Roboto Slab" panose="020B0604020202020204" charset="0"/>
                </a:rPr>
                <a:t>0</a:t>
              </a:r>
              <a:r>
                <a:rPr lang="en-US" sz="5000" b="1" dirty="0" smtClean="0">
                  <a:latin typeface="Roboto Slab" panose="020B0604020202020204" charset="0"/>
                  <a:ea typeface="Roboto Slab" panose="020B0604020202020204" charset="0"/>
                </a:rPr>
                <a:t>4</a:t>
              </a:r>
              <a:endParaRPr lang="ru-RU" sz="5000" b="1" dirty="0">
                <a:latin typeface="Roboto Slab" panose="020B0604020202020204" charset="0"/>
                <a:ea typeface="Roboto Slab" panose="020B0604020202020204" charset="0"/>
              </a:endParaRPr>
            </a:p>
          </p:txBody>
        </p:sp>
        <p:sp>
          <p:nvSpPr>
            <p:cNvPr id="27" name="Скругленный прямоугольник 26"/>
            <p:cNvSpPr/>
            <p:nvPr/>
          </p:nvSpPr>
          <p:spPr>
            <a:xfrm>
              <a:off x="1025985" y="4790162"/>
              <a:ext cx="1701800" cy="61595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rgbClr val="0091EA"/>
                  </a:solidFill>
                  <a:latin typeface="Roboto Slab" panose="020B0604020202020204" charset="0"/>
                  <a:ea typeface="Roboto Slab" panose="020B0604020202020204" charset="0"/>
                </a:rPr>
                <a:t>Создание </a:t>
              </a:r>
              <a:r>
                <a:rPr lang="ru-RU" b="1" dirty="0" smtClean="0">
                  <a:solidFill>
                    <a:srgbClr val="0091EA"/>
                  </a:solidFill>
                  <a:latin typeface="Roboto Slab" panose="020B0604020202020204" charset="0"/>
                  <a:ea typeface="Roboto Slab" panose="020B0604020202020204" charset="0"/>
                </a:rPr>
                <a:t>ПС</a:t>
              </a:r>
              <a:endParaRPr lang="ru-RU" b="1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57" y="2830214"/>
            <a:ext cx="1261070" cy="126107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71" y="2971525"/>
            <a:ext cx="1119759" cy="111975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51" y="2745337"/>
            <a:ext cx="1430823" cy="1430823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22" y="2850692"/>
            <a:ext cx="1220115" cy="1220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51038" y="-109948"/>
            <a:ext cx="9940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rPr>
              <a:t>Консольный сервер</a:t>
            </a:r>
            <a:endParaRPr lang="ru-RU" sz="6000" b="1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594" y="783736"/>
            <a:ext cx="3099182" cy="595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649750" y="379457"/>
            <a:ext cx="757170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4400" b="1" dirty="0" smtClean="0"/>
              <a:t>Актуальность</a:t>
            </a:r>
            <a:r>
              <a:rPr lang="ru-RU" sz="3200" b="1" dirty="0" smtClean="0"/>
              <a:t> </a:t>
            </a:r>
            <a:r>
              <a:rPr lang="ru-RU" sz="4400" b="1" dirty="0" smtClean="0"/>
              <a:t>темы</a:t>
            </a:r>
            <a:endParaRPr lang="en" sz="4400" b="1" dirty="0"/>
          </a:p>
        </p:txBody>
      </p:sp>
      <p:sp>
        <p:nvSpPr>
          <p:cNvPr id="67" name="Shape 67"/>
          <p:cNvSpPr txBox="1"/>
          <p:nvPr/>
        </p:nvSpPr>
        <p:spPr>
          <a:xfrm>
            <a:off x="273181" y="1491394"/>
            <a:ext cx="11588067" cy="5626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Roboto Slab" panose="020B0604020202020204" charset="0"/>
                <a:ea typeface="Roboto Slab" panose="020B0604020202020204" charset="0"/>
              </a:rPr>
              <a:t>Проблема</a:t>
            </a:r>
            <a:r>
              <a:rPr lang="ru-RU" sz="2400" dirty="0">
                <a:latin typeface="Roboto Slab" panose="020B0604020202020204" charset="0"/>
                <a:ea typeface="Roboto Slab" panose="020B0604020202020204" charset="0"/>
              </a:rPr>
              <a:t>, с которой люди столкнулись 15 апреля 2011 года </a:t>
            </a:r>
            <a:r>
              <a:rPr lang="ru-RU" sz="2400" dirty="0" smtClean="0">
                <a:latin typeface="Roboto Slab" panose="020B0604020202020204" charset="0"/>
                <a:ea typeface="Roboto Slab" panose="020B0604020202020204" charset="0"/>
              </a:rPr>
              <a:t>– это 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Roboto Slab" panose="020B0604020202020204" charset="0"/>
                <a:ea typeface="Roboto Slab" panose="020B0604020202020204" charset="0"/>
              </a:rPr>
              <a:t>исчерпания адресов IPv4. Из-за </a:t>
            </a:r>
            <a:r>
              <a:rPr lang="ru-RU" sz="2400" dirty="0">
                <a:latin typeface="Roboto Slab" panose="020B0604020202020204" charset="0"/>
                <a:ea typeface="Roboto Slab" panose="020B0604020202020204" charset="0"/>
              </a:rPr>
              <a:t>нехватки IP </a:t>
            </a:r>
            <a:r>
              <a:rPr lang="ru-RU" sz="2400" dirty="0" smtClean="0">
                <a:latin typeface="Roboto Slab" panose="020B0604020202020204" charset="0"/>
                <a:ea typeface="Roboto Slab" panose="020B0604020202020204" charset="0"/>
              </a:rPr>
              <a:t>адресов,</a:t>
            </a: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Roboto Slab" panose="020B0604020202020204" charset="0"/>
                <a:ea typeface="Roboto Slab" panose="020B0604020202020204" charset="0"/>
              </a:rPr>
              <a:t>интернет провайдеры при помощи </a:t>
            </a:r>
            <a:r>
              <a:rPr lang="en-US" sz="2400" dirty="0" smtClean="0">
                <a:latin typeface="Roboto Slab" panose="020B0604020202020204" charset="0"/>
                <a:ea typeface="Roboto Slab" panose="020B0604020202020204" charset="0"/>
              </a:rPr>
              <a:t>NAT</a:t>
            </a:r>
            <a:r>
              <a:rPr lang="ru-RU" sz="2400" dirty="0" smtClean="0">
                <a:latin typeface="Roboto Slab" panose="020B0604020202020204" charset="0"/>
                <a:ea typeface="Roboto Slab" panose="020B0604020202020204" charset="0"/>
              </a:rPr>
              <a:t> стали выделять один IP адрес нескольким пользователей</a:t>
            </a:r>
            <a:r>
              <a:rPr lang="en-US" sz="2400" dirty="0" smtClean="0">
                <a:latin typeface="Roboto Slab" panose="020B0604020202020204" charset="0"/>
                <a:ea typeface="Roboto Slab" panose="020B0604020202020204" charset="0"/>
              </a:rPr>
              <a:t>. </a:t>
            </a:r>
            <a:r>
              <a:rPr lang="ru-RU" sz="2400" dirty="0" smtClean="0">
                <a:latin typeface="Roboto Slab" panose="020B0604020202020204" charset="0"/>
                <a:ea typeface="Roboto Slab" panose="020B0604020202020204" charset="0"/>
              </a:rPr>
              <a:t>Из-за этого появляется</a:t>
            </a:r>
            <a:r>
              <a:rPr lang="en-US" sz="24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ru-RU" sz="2400" dirty="0" smtClean="0">
                <a:latin typeface="Roboto Slab" panose="020B0604020202020204" charset="0"/>
                <a:ea typeface="Roboto Slab" panose="020B0604020202020204" charset="0"/>
              </a:rPr>
              <a:t>трудность создания канала связи с тем, кто находится за NAT. </a:t>
            </a:r>
            <a:endParaRPr lang="en-US" sz="2400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ru-RU" sz="2400" dirty="0" smtClean="0">
                <a:latin typeface="Roboto Slab" panose="020B0604020202020204" charset="0"/>
                <a:ea typeface="Roboto Slab" panose="020B0604020202020204" charset="0"/>
              </a:rPr>
              <a:t>Для решения этой проблемы было создана программная система, которая сможет помочь установить канал связи между пользователями, которые находятся за NAT.</a:t>
            </a:r>
          </a:p>
          <a:p>
            <a:pPr algn="just"/>
            <a:endParaRPr lang="ru-RU" sz="24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193" y="454582"/>
            <a:ext cx="9335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b="1" dirty="0" smtClean="0">
                <a:latin typeface="Roboto Slab" panose="020B0604020202020204" charset="0"/>
                <a:ea typeface="Roboto Slab" panose="020B0604020202020204" charset="0"/>
              </a:rPr>
              <a:t>01</a:t>
            </a:r>
            <a:endParaRPr lang="ru-RU" sz="50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50900" y="1316356"/>
            <a:ext cx="1244600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8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9417331" y="164791"/>
            <a:ext cx="1820699" cy="1820699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ctrTitle" idx="4294967295"/>
          </p:nvPr>
        </p:nvSpPr>
        <p:spPr>
          <a:xfrm>
            <a:off x="3806859" y="644791"/>
            <a:ext cx="56420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6000" b="1" dirty="0" smtClean="0"/>
              <a:t>Цель:</a:t>
            </a:r>
            <a:endParaRPr lang="en" sz="6000" b="1" dirty="0"/>
          </a:p>
        </p:txBody>
      </p:sp>
      <p:sp>
        <p:nvSpPr>
          <p:cNvPr id="76" name="Shape 76"/>
          <p:cNvSpPr txBox="1">
            <a:spLocks noGrp="1"/>
          </p:cNvSpPr>
          <p:nvPr>
            <p:ph type="subTitle" idx="4294967295"/>
          </p:nvPr>
        </p:nvSpPr>
        <p:spPr>
          <a:xfrm>
            <a:off x="2171743" y="2717800"/>
            <a:ext cx="7780640" cy="35452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ru-RU" sz="3600" b="1" dirty="0" smtClean="0"/>
              <a:t>Создать программную систему,</a:t>
            </a:r>
          </a:p>
          <a:p>
            <a:pPr>
              <a:spcBef>
                <a:spcPts val="0"/>
              </a:spcBef>
              <a:buNone/>
            </a:pPr>
            <a:r>
              <a:rPr lang="ru-RU" sz="3600" b="1" dirty="0"/>
              <a:t>к</a:t>
            </a:r>
            <a:r>
              <a:rPr lang="ru-RU" sz="3600" b="1" dirty="0" smtClean="0"/>
              <a:t>оторая позволит установить прямую, двунаправленную связь между хостами находящихся за  </a:t>
            </a:r>
            <a:r>
              <a:rPr lang="en-US" sz="3600" b="1" dirty="0" smtClean="0"/>
              <a:t>NAT</a:t>
            </a:r>
            <a:endParaRPr lang="en" sz="3600" b="1" dirty="0"/>
          </a:p>
        </p:txBody>
      </p:sp>
      <p:cxnSp>
        <p:nvCxnSpPr>
          <p:cNvPr id="79" name="Shape 79"/>
          <p:cNvCxnSpPr/>
          <p:nvPr/>
        </p:nvCxnSpPr>
        <p:spPr>
          <a:xfrm>
            <a:off x="10490659" y="1993591"/>
            <a:ext cx="145799" cy="5675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0" name="Shape 80"/>
          <p:cNvCxnSpPr/>
          <p:nvPr/>
        </p:nvCxnSpPr>
        <p:spPr>
          <a:xfrm>
            <a:off x="10971394" y="1718854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1" name="Shape 81"/>
          <p:cNvCxnSpPr/>
          <p:nvPr/>
        </p:nvCxnSpPr>
        <p:spPr>
          <a:xfrm>
            <a:off x="11187808" y="1418041"/>
            <a:ext cx="802500" cy="259499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AutoShape 4" descr="http://icons.iconarchive.com/icons/yudha-agung-pribadi/cisco-networking/512/Router-icon.png"/>
          <p:cNvSpPr>
            <a:spLocks noChangeAspect="1" noChangeArrowheads="1"/>
          </p:cNvSpPr>
          <p:nvPr/>
        </p:nvSpPr>
        <p:spPr bwMode="auto">
          <a:xfrm>
            <a:off x="155574" y="-144463"/>
            <a:ext cx="4606925" cy="460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6" descr="http://icons.iconarchive.com/icons/yudha-agung-pribadi/cisco-networking/512/Router-icon.png"/>
          <p:cNvSpPr>
            <a:spLocks noChangeAspect="1" noChangeArrowheads="1"/>
          </p:cNvSpPr>
          <p:nvPr/>
        </p:nvSpPr>
        <p:spPr bwMode="auto">
          <a:xfrm>
            <a:off x="155574" y="-144463"/>
            <a:ext cx="5330825" cy="533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 descr="&lt;strong&gt;Router Icon&lt;/strong&gt; | Cisco Networking Iconset | Yudha Agung Pribad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958" y="169172"/>
            <a:ext cx="1811936" cy="18119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98386" y="1175628"/>
            <a:ext cx="1048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 smtClean="0">
                <a:latin typeface="Roboto Slab" panose="020B0604020202020204" charset="0"/>
                <a:ea typeface="Roboto Slab" panose="020B0604020202020204" charset="0"/>
              </a:rPr>
              <a:t>0</a:t>
            </a:r>
            <a:r>
              <a:rPr lang="en-US" sz="6000" b="1" dirty="0" smtClean="0">
                <a:latin typeface="Roboto Slab" panose="020B0604020202020204" charset="0"/>
                <a:ea typeface="Roboto Slab" panose="020B0604020202020204" charset="0"/>
              </a:rPr>
              <a:t>2</a:t>
            </a:r>
            <a:endParaRPr lang="ru-RU" sz="60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864420" y="2115154"/>
            <a:ext cx="1631379" cy="76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3747071" y="413266"/>
            <a:ext cx="4880100" cy="9525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ru-RU" sz="6000" dirty="0" smtClean="0"/>
              <a:t>Задачи:</a:t>
            </a:r>
            <a:endParaRPr lang="en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2159000" y="1621069"/>
            <a:ext cx="73036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63238"/>
                </a:solidFill>
                <a:latin typeface="Roboto Slab" panose="020B0604020202020204" charset="0"/>
                <a:ea typeface="Roboto Slab" panose="020B0604020202020204" charset="0"/>
              </a:rPr>
              <a:t>Разбор </a:t>
            </a:r>
            <a:r>
              <a:rPr lang="en-US" sz="3200" b="1" dirty="0" smtClean="0">
                <a:solidFill>
                  <a:srgbClr val="263238"/>
                </a:solidFill>
                <a:latin typeface="Roboto Slab" panose="020B0604020202020204" charset="0"/>
                <a:ea typeface="Roboto Slab" panose="020B0604020202020204" charset="0"/>
              </a:rPr>
              <a:t>UDP Hole Punching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>
              <a:solidFill>
                <a:srgbClr val="263238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b="1" dirty="0" smtClean="0">
              <a:solidFill>
                <a:srgbClr val="263238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63238"/>
                </a:solidFill>
                <a:latin typeface="Roboto Slab" panose="020B0604020202020204" charset="0"/>
                <a:ea typeface="Roboto Slab" panose="020B0604020202020204" charset="0"/>
              </a:rPr>
              <a:t>Создание серверной части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 smtClean="0">
              <a:solidFill>
                <a:srgbClr val="263238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200" b="1" dirty="0" smtClean="0">
              <a:solidFill>
                <a:srgbClr val="263238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63238"/>
                </a:solidFill>
                <a:latin typeface="Roboto Slab" panose="020B0604020202020204" charset="0"/>
                <a:ea typeface="Roboto Slab" panose="020B0604020202020204" charset="0"/>
              </a:rPr>
              <a:t>Создание </a:t>
            </a:r>
            <a:r>
              <a:rPr lang="en-US" sz="3200" b="1" dirty="0" smtClean="0">
                <a:solidFill>
                  <a:srgbClr val="263238"/>
                </a:solidFill>
                <a:latin typeface="Roboto Slab" panose="020B0604020202020204" charset="0"/>
                <a:ea typeface="Roboto Slab" panose="020B0604020202020204" charset="0"/>
              </a:rPr>
              <a:t>Web </a:t>
            </a:r>
            <a:r>
              <a:rPr lang="ru-RU" sz="3200" b="1" dirty="0" smtClean="0">
                <a:solidFill>
                  <a:srgbClr val="263238"/>
                </a:solidFill>
                <a:latin typeface="Roboto Slab" panose="020B0604020202020204" charset="0"/>
                <a:ea typeface="Roboto Slab" panose="020B0604020202020204" charset="0"/>
              </a:rPr>
              <a:t>интерфейса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endParaRPr lang="en-US" sz="3200" b="1" dirty="0" smtClean="0">
              <a:solidFill>
                <a:srgbClr val="263238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457200" lvl="8" indent="-457200">
              <a:buFont typeface="Arial" panose="020B0604020202020204" pitchFamily="34" charset="0"/>
              <a:buChar char="•"/>
            </a:pPr>
            <a:endParaRPr lang="ru-RU" sz="3200" b="1" dirty="0" smtClean="0">
              <a:solidFill>
                <a:srgbClr val="263238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457200" lvl="8" indent="-457200"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263238"/>
                </a:solidFill>
                <a:latin typeface="Roboto Slab" panose="020B0604020202020204" charset="0"/>
                <a:ea typeface="Roboto Slab" panose="020B0604020202020204" charset="0"/>
              </a:rPr>
              <a:t>Создание клиентской части</a:t>
            </a:r>
            <a:endParaRPr lang="ru-RU" sz="3200" b="1" dirty="0">
              <a:solidFill>
                <a:srgbClr val="263238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8386" y="350128"/>
            <a:ext cx="1048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 smtClean="0">
                <a:latin typeface="Roboto Slab" panose="020B0604020202020204" charset="0"/>
                <a:ea typeface="Roboto Slab" panose="020B0604020202020204" charset="0"/>
              </a:rPr>
              <a:t>0</a:t>
            </a:r>
            <a:r>
              <a:rPr lang="en-US" sz="6000" b="1" dirty="0" smtClean="0">
                <a:latin typeface="Roboto Slab" panose="020B0604020202020204" charset="0"/>
                <a:ea typeface="Roboto Slab" panose="020B0604020202020204" charset="0"/>
              </a:rPr>
              <a:t>2</a:t>
            </a:r>
            <a:endParaRPr lang="ru-RU" sz="6000" b="1" dirty="0">
              <a:solidFill>
                <a:schemeClr val="bg1">
                  <a:lumMod val="65000"/>
                </a:schemeClr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64420" y="1289654"/>
            <a:ext cx="1415480" cy="76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00" y="2798468"/>
            <a:ext cx="1048685" cy="104868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66" y="4174098"/>
            <a:ext cx="1115022" cy="11150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70" y="5701898"/>
            <a:ext cx="935929" cy="93592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90" y="1365791"/>
            <a:ext cx="1115904" cy="1115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809491" y="57249"/>
            <a:ext cx="98691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ru-RU" sz="4000" b="1" dirty="0" smtClean="0"/>
              <a:t>Теоретическая часть</a:t>
            </a:r>
            <a:endParaRPr lang="en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062393" y="240670"/>
            <a:ext cx="14555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500" b="1" dirty="0" smtClean="0">
                <a:latin typeface="Roboto Slab" panose="020B0604020202020204" charset="0"/>
                <a:ea typeface="Roboto Slab" panose="020B0604020202020204" charset="0"/>
              </a:rPr>
              <a:t>0</a:t>
            </a:r>
            <a:r>
              <a:rPr lang="en-US" sz="4500" b="1" dirty="0" smtClean="0">
                <a:latin typeface="Roboto Slab" panose="020B0604020202020204" charset="0"/>
                <a:ea typeface="Roboto Slab" panose="020B0604020202020204" charset="0"/>
              </a:rPr>
              <a:t>3</a:t>
            </a:r>
            <a:endParaRPr lang="ru-RU" sz="4500" b="1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02420" y="949363"/>
            <a:ext cx="1135050" cy="76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95643" y="1605005"/>
            <a:ext cx="115492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NAT (Network Translation Address) – 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технология транслирующая локальный</a:t>
            </a:r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 IP:PORT 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в публичный </a:t>
            </a:r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IP:PORT</a:t>
            </a:r>
          </a:p>
          <a:p>
            <a:endParaRPr lang="en-US" sz="24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STUN 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сервер – сервер, который помогает узнать внешний </a:t>
            </a:r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IP:PORT</a:t>
            </a:r>
            <a:r>
              <a:rPr lang="ru-RU" sz="24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транслированный </a:t>
            </a:r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NAT’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ом</a:t>
            </a:r>
          </a:p>
          <a:p>
            <a:endParaRPr lang="ru-RU" sz="24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ru-RU" sz="24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UDP </a:t>
            </a:r>
            <a:r>
              <a:rPr lang="ru-RU" sz="2400" b="1" dirty="0" err="1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hole</a:t>
            </a:r>
            <a:r>
              <a:rPr lang="ru-RU" sz="24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ru-RU" sz="2400" b="1" dirty="0" err="1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punching</a:t>
            </a:r>
            <a:r>
              <a:rPr lang="ru-RU" sz="24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 — метод для прямого соединения двух компьютеров, которые находятся за NAT-</a:t>
            </a:r>
            <a:r>
              <a:rPr lang="ru-RU" sz="2400" b="1" dirty="0" err="1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ами</a:t>
            </a:r>
            <a:r>
              <a:rPr lang="ru-RU" sz="2400" b="1" dirty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. Для инициации соединения требуется третья сторона – сервер, который виден обоим компьютерам. 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Обычно </a:t>
            </a:r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STUN 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сервер.</a:t>
            </a:r>
          </a:p>
          <a:p>
            <a:endParaRPr lang="ru-RU" sz="24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Сигнальный сервер – помогает, инициировать прямое соединение между 2мя компьютерами находящиеся за</a:t>
            </a:r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 NAT</a:t>
            </a:r>
            <a:endParaRPr lang="en-US" sz="24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endParaRPr lang="ru-RU" sz="24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endParaRPr lang="en-US" sz="24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809491" y="57249"/>
            <a:ext cx="98691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ru-RU" sz="4000" b="1" dirty="0" smtClean="0"/>
              <a:t>Принцип работы </a:t>
            </a:r>
            <a:r>
              <a:rPr lang="en-US" sz="4000" b="1" dirty="0" smtClean="0"/>
              <a:t>NAT</a:t>
            </a:r>
            <a:endParaRPr lang="en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95643" y="1605005"/>
            <a:ext cx="11549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19" name="448B07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7257" y="871788"/>
            <a:ext cx="9881054" cy="545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5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1139691" y="120749"/>
            <a:ext cx="98691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ru-RU" sz="4000" b="1" dirty="0" smtClean="0"/>
              <a:t>Принцип работы </a:t>
            </a:r>
            <a:r>
              <a:rPr lang="en-US" sz="4000" b="1" dirty="0" smtClean="0"/>
              <a:t>UDP Hole Punching</a:t>
            </a:r>
            <a:endParaRPr lang="en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95643" y="1605005"/>
            <a:ext cx="11549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При попытки соединиться напрямую, запрос будет отклонен. Так как в таблице трансляции удаленного </a:t>
            </a:r>
            <a:r>
              <a:rPr lang="en-US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NAT</a:t>
            </a:r>
            <a:r>
              <a:rPr lang="ru-RU" sz="2400" b="1" dirty="0" smtClean="0">
                <a:solidFill>
                  <a:schemeClr val="tx1"/>
                </a:solidFill>
                <a:latin typeface="Roboto Slab" panose="020B0604020202020204" charset="0"/>
                <a:ea typeface="Roboto Slab" panose="020B0604020202020204" charset="0"/>
              </a:rPr>
              <a:t>, нет записи о таком соединении.</a:t>
            </a:r>
            <a:endParaRPr lang="en-US" sz="2400" b="1" dirty="0">
              <a:solidFill>
                <a:schemeClr val="tx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76" y="2921193"/>
            <a:ext cx="7619047" cy="30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2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 noGrp="1"/>
          </p:cNvSpPr>
          <p:nvPr>
            <p:ph type="title"/>
          </p:nvPr>
        </p:nvSpPr>
        <p:spPr>
          <a:xfrm>
            <a:off x="1139691" y="120749"/>
            <a:ext cx="9869150" cy="936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ru-RU" sz="4000" b="1" dirty="0" smtClean="0"/>
              <a:t>Принцип работы </a:t>
            </a:r>
            <a:r>
              <a:rPr lang="en-US" sz="4000" b="1" dirty="0" smtClean="0"/>
              <a:t>UDP Hole Punching</a:t>
            </a:r>
            <a:endParaRPr lang="en" sz="4000" b="1" dirty="0"/>
          </a:p>
        </p:txBody>
      </p:sp>
      <p:pic>
        <p:nvPicPr>
          <p:cNvPr id="9" name="758D7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1425" y="1505298"/>
            <a:ext cx="9825682" cy="440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5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384</Words>
  <Application>Microsoft Office PowerPoint</Application>
  <PresentationFormat>Широкоэкранный</PresentationFormat>
  <Paragraphs>119</Paragraphs>
  <Slides>20</Slides>
  <Notes>20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Roboto Slab</vt:lpstr>
      <vt:lpstr>Source Sans Pro</vt:lpstr>
      <vt:lpstr>Arial</vt:lpstr>
      <vt:lpstr>Cordelia template</vt:lpstr>
      <vt:lpstr>Выпускная Квалификационная работа</vt:lpstr>
      <vt:lpstr>План работы</vt:lpstr>
      <vt:lpstr>Актуальность темы</vt:lpstr>
      <vt:lpstr>Цель:</vt:lpstr>
      <vt:lpstr>Задачи:</vt:lpstr>
      <vt:lpstr>Теоретическая часть</vt:lpstr>
      <vt:lpstr>Принцип работы NAT</vt:lpstr>
      <vt:lpstr>Принцип работы UDP Hole Punching</vt:lpstr>
      <vt:lpstr>Принцип работы UDP Hole Punching</vt:lpstr>
      <vt:lpstr>Принцип работы STUN сервера</vt:lpstr>
      <vt:lpstr>Создание программной  системы</vt:lpstr>
      <vt:lpstr>Презентация PowerPoint</vt:lpstr>
      <vt:lpstr>Презентация PowerPoint</vt:lpstr>
      <vt:lpstr>Презентация PowerPoint</vt:lpstr>
      <vt:lpstr>Принцип работы сигнального сервера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</dc:title>
  <dc:creator>root</dc:creator>
  <cp:lastModifiedBy>root</cp:lastModifiedBy>
  <cp:revision>58</cp:revision>
  <dcterms:modified xsi:type="dcterms:W3CDTF">2017-06-13T12:23:00Z</dcterms:modified>
</cp:coreProperties>
</file>